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6858000" cx="12192000"/>
  <p:notesSz cx="6858000" cy="9144000"/>
  <p:embeddedFontLst>
    <p:embeddedFont>
      <p:font typeface="Nunito SemiBold"/>
      <p:regular r:id="rId13"/>
      <p:bold r:id="rId14"/>
      <p:italic r:id="rId15"/>
      <p:boldItalic r:id="rId16"/>
    </p:embeddedFont>
    <p:embeddedFont>
      <p:font typeface="Nuni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NunitoSemiBold-regular.fntdata"/><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SemiBold-italic.fntdata"/><Relationship Id="rId14" Type="http://schemas.openxmlformats.org/officeDocument/2006/relationships/font" Target="fonts/NunitoSemiBold-bold.fntdata"/><Relationship Id="rId17" Type="http://schemas.openxmlformats.org/officeDocument/2006/relationships/font" Target="fonts/Nunito-regular.fntdata"/><Relationship Id="rId16" Type="http://schemas.openxmlformats.org/officeDocument/2006/relationships/font" Target="fonts/NunitoSemiBold-boldItalic.fntdata"/><Relationship Id="rId5" Type="http://schemas.openxmlformats.org/officeDocument/2006/relationships/slide" Target="slides/slide1.xml"/><Relationship Id="rId19" Type="http://schemas.openxmlformats.org/officeDocument/2006/relationships/font" Target="fonts/Nunito-italic.fntdata"/><Relationship Id="rId6" Type="http://schemas.openxmlformats.org/officeDocument/2006/relationships/slide" Target="slides/slide2.xml"/><Relationship Id="rId18" Type="http://schemas.openxmlformats.org/officeDocument/2006/relationships/font" Target="fonts/Nunito-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8" name="Google Shape;16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cc201546a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cc201546a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gcc201546a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cc201546a9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cc201546a9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 name="Google Shape;190;gcc201546a9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51db8625a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d51db8625a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0" name="Google Shape;200;gd51db8625a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c201546a9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c201546a9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1" name="Google Shape;211;gcc201546a9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510bc73b3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10bc73b36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9" name="Google Shape;219;g510bc73b36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21.png"/><Relationship Id="rId6"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a:t>
            </a:r>
            <a:r>
              <a:rPr lang="en-US" sz="1000">
                <a:solidFill>
                  <a:schemeClr val="lt1"/>
                </a:solidFill>
                <a:latin typeface="Nunito"/>
                <a:ea typeface="Nunito"/>
                <a:cs typeface="Nunito"/>
                <a:sym typeface="Nunito"/>
              </a:rPr>
              <a:t>21</a:t>
            </a:r>
            <a:r>
              <a:rPr b="0" lang="en-US" sz="1000">
                <a:solidFill>
                  <a:schemeClr val="lt1"/>
                </a:solidFill>
                <a:latin typeface="Nunito"/>
                <a:ea typeface="Nunito"/>
                <a:cs typeface="Nunito"/>
                <a:sym typeface="Nunito"/>
              </a:rPr>
              <a:t>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21 </a:t>
            </a:r>
            <a:r>
              <a:rPr b="0" lang="en-US" sz="1000">
                <a:solidFill>
                  <a:schemeClr val="dk1"/>
                </a:solidFill>
                <a:latin typeface="Nunito"/>
                <a:ea typeface="Nunito"/>
                <a:cs typeface="Nunito"/>
                <a:sym typeface="Nunito"/>
              </a:rPr>
              <a:t>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ocs.google.com/spreadsheets/d/18ZDAdHBzsEPdpr6rOwJDw2ViElgeVGW-ovWh-N8FheQ/edit?usp=sharing" TargetMode="External"/><Relationship Id="rId4" Type="http://schemas.openxmlformats.org/officeDocument/2006/relationships/hyperlink" Target="https://docs.google.com/spreadsheets/d/12t1AjhoWo4CEOnC9snuApc7Y9-KMogo06I3qzkV-VHQ/edit?usp=sharing" TargetMode="External"/><Relationship Id="rId5" Type="http://schemas.openxmlformats.org/officeDocument/2006/relationships/hyperlink" Target="https://docs.google.com/spreadsheets/d/1zogqMJEMYcj1Ipb8xfOZKy1jcYYzcgeYiMnl-DUolIM/edit?usp=sharing" TargetMode="External"/><Relationship Id="rId6" Type="http://schemas.openxmlformats.org/officeDocument/2006/relationships/hyperlink" Target="https://docs.google.com/spreadsheets/d/1CQK9vK6pHrssCAB1glM9QhZQiUsD6ni9HpDKusIilDs/edit?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hyperlink" Target="mailto:m.agarwal@kokonetworks.com" TargetMode="External"/><Relationship Id="rId4" Type="http://schemas.openxmlformats.org/officeDocument/2006/relationships/hyperlink" Target="mailto:s.momin@kokonetworks.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5832400" y="2420100"/>
            <a:ext cx="6630000" cy="1128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700">
                <a:latin typeface="Arial"/>
                <a:ea typeface="Arial"/>
                <a:cs typeface="Arial"/>
                <a:sym typeface="Arial"/>
              </a:rPr>
              <a:t>   Odoo Upgrade - Progress Reporting</a:t>
            </a:r>
            <a:endParaRPr sz="27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2700">
                <a:latin typeface="Arial"/>
                <a:ea typeface="Arial"/>
                <a:cs typeface="Arial"/>
                <a:sym typeface="Arial"/>
              </a:rPr>
              <a:t>                   July [26 to 30]</a:t>
            </a:r>
            <a:endParaRPr sz="27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1" name="Google Shape;171;p20"/>
          <p:cNvSpPr txBox="1"/>
          <p:nvPr>
            <p:ph type="title"/>
          </p:nvPr>
        </p:nvSpPr>
        <p:spPr>
          <a:xfrm>
            <a:off x="6740525" y="2836550"/>
            <a:ext cx="5494200" cy="914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Overview</a:t>
            </a:r>
            <a:endParaRPr/>
          </a:p>
        </p:txBody>
      </p:sp>
      <p:sp>
        <p:nvSpPr>
          <p:cNvPr id="172" name="Google Shape;172;p20"/>
          <p:cNvSpPr txBox="1"/>
          <p:nvPr>
            <p:ph idx="4294967295" type="sldNum"/>
          </p:nvPr>
        </p:nvSpPr>
        <p:spPr>
          <a:xfrm>
            <a:off x="15644284" y="6415088"/>
            <a:ext cx="6117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0" lang="en-US" sz="1800" u="none" cap="none" strike="noStrike">
                <a:solidFill>
                  <a:schemeClr val="dk1"/>
                </a:solidFill>
                <a:latin typeface="Nunito SemiBold"/>
                <a:ea typeface="Nunito SemiBold"/>
                <a:cs typeface="Nunito SemiBold"/>
                <a:sym typeface="Nunito SemiBold"/>
              </a:rPr>
              <a:t>‹#›</a:t>
            </a:fld>
            <a:endParaRPr sz="1800">
              <a:solidFill>
                <a:schemeClr val="dk1"/>
              </a:solidFill>
              <a:latin typeface="Nunito SemiBold"/>
              <a:ea typeface="Nunito SemiBold"/>
              <a:cs typeface="Nunito SemiBold"/>
              <a:sym typeface="Nunito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Overview</a:t>
            </a:r>
            <a:endParaRPr/>
          </a:p>
        </p:txBody>
      </p:sp>
      <p:sp>
        <p:nvSpPr>
          <p:cNvPr id="179" name="Google Shape;179;p21"/>
          <p:cNvSpPr txBox="1"/>
          <p:nvPr>
            <p:ph idx="1" type="subTitle"/>
          </p:nvPr>
        </p:nvSpPr>
        <p:spPr>
          <a:xfrm>
            <a:off x="458725" y="1005775"/>
            <a:ext cx="11312400" cy="51222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1400"/>
              <a:t>Project Documents and References:</a:t>
            </a:r>
            <a:endParaRPr sz="1400"/>
          </a:p>
          <a:p>
            <a:pPr indent="-317500" lvl="0" marL="457200" rtl="0" algn="l">
              <a:lnSpc>
                <a:spcPct val="150000"/>
              </a:lnSpc>
              <a:spcBef>
                <a:spcPts val="0"/>
              </a:spcBef>
              <a:spcAft>
                <a:spcPts val="0"/>
              </a:spcAft>
              <a:buSzPts val="1400"/>
              <a:buChar char="●"/>
            </a:pPr>
            <a:r>
              <a:rPr lang="en-US" sz="1400"/>
              <a:t>Project Plan link:</a:t>
            </a:r>
            <a:endParaRPr sz="1400"/>
          </a:p>
          <a:p>
            <a:pPr indent="0" lvl="0" marL="457200" rtl="0" algn="l">
              <a:lnSpc>
                <a:spcPct val="150000"/>
              </a:lnSpc>
              <a:spcBef>
                <a:spcPts val="0"/>
              </a:spcBef>
              <a:spcAft>
                <a:spcPts val="0"/>
              </a:spcAft>
              <a:buNone/>
            </a:pPr>
            <a:r>
              <a:rPr lang="en-US" sz="1400"/>
              <a:t> </a:t>
            </a:r>
            <a:r>
              <a:rPr lang="en-US" sz="1400" u="sng">
                <a:solidFill>
                  <a:schemeClr val="hlink"/>
                </a:solidFill>
                <a:hlinkClick r:id="rId3"/>
              </a:rPr>
              <a:t>https://docs.google.com/spreadsheets/d/18ZDAdHBzsEPdpr6rOwJDw2ViElgeVGW-ovWh-N8FheQ/edit?usp=sharing</a:t>
            </a:r>
            <a:endParaRPr sz="1400"/>
          </a:p>
          <a:p>
            <a:pPr indent="-317500" lvl="0" marL="457200" rtl="0" algn="l">
              <a:lnSpc>
                <a:spcPct val="150000"/>
              </a:lnSpc>
              <a:spcBef>
                <a:spcPts val="0"/>
              </a:spcBef>
              <a:spcAft>
                <a:spcPts val="0"/>
              </a:spcAft>
              <a:buSzPts val="1400"/>
              <a:buChar char="●"/>
            </a:pPr>
            <a:r>
              <a:rPr lang="en-US" sz="1400"/>
              <a:t>Functional Test cases document: </a:t>
            </a:r>
            <a:endParaRPr sz="1400"/>
          </a:p>
          <a:p>
            <a:pPr indent="0" lvl="0" marL="457200" rtl="0" algn="l">
              <a:lnSpc>
                <a:spcPct val="150000"/>
              </a:lnSpc>
              <a:spcBef>
                <a:spcPts val="0"/>
              </a:spcBef>
              <a:spcAft>
                <a:spcPts val="0"/>
              </a:spcAft>
              <a:buNone/>
            </a:pPr>
            <a:r>
              <a:rPr lang="en-US" sz="1400" u="sng">
                <a:solidFill>
                  <a:schemeClr val="hlink"/>
                </a:solidFill>
                <a:hlinkClick r:id="rId4"/>
              </a:rPr>
              <a:t>https://docs.google.com/spreadsheets/d/12t1AjhoWo4CEOnC9snuApc7Y9-KMogo06I3qzkV-VHQ/edit?usp=sharing</a:t>
            </a:r>
            <a:endParaRPr sz="1400"/>
          </a:p>
          <a:p>
            <a:pPr indent="-317500" lvl="0" marL="457200" rtl="0" algn="l">
              <a:lnSpc>
                <a:spcPct val="150000"/>
              </a:lnSpc>
              <a:spcBef>
                <a:spcPts val="0"/>
              </a:spcBef>
              <a:spcAft>
                <a:spcPts val="0"/>
              </a:spcAft>
              <a:buSzPts val="1400"/>
              <a:buChar char="●"/>
            </a:pPr>
            <a:r>
              <a:rPr lang="en-US" sz="1400"/>
              <a:t>UAT and Complete QA planning:</a:t>
            </a:r>
            <a:endParaRPr sz="1400"/>
          </a:p>
          <a:p>
            <a:pPr indent="0" lvl="0" marL="457200" rtl="0" algn="l">
              <a:lnSpc>
                <a:spcPct val="150000"/>
              </a:lnSpc>
              <a:spcBef>
                <a:spcPts val="0"/>
              </a:spcBef>
              <a:spcAft>
                <a:spcPts val="0"/>
              </a:spcAft>
              <a:buNone/>
            </a:pPr>
            <a:r>
              <a:rPr lang="en-US" sz="1400" u="sng">
                <a:solidFill>
                  <a:schemeClr val="hlink"/>
                </a:solidFill>
                <a:hlinkClick r:id="rId5"/>
              </a:rPr>
              <a:t>https://docs.google.com/spreadsheets/d/1zogqMJEMYcj1Ipb8xfOZKy1jcYYzcgeYiMnl-DUolIM/edit?usp=sharing</a:t>
            </a:r>
            <a:endParaRPr sz="1400"/>
          </a:p>
          <a:p>
            <a:pPr indent="-317500" lvl="0" marL="457200" rtl="0" algn="l">
              <a:lnSpc>
                <a:spcPct val="150000"/>
              </a:lnSpc>
              <a:spcBef>
                <a:spcPts val="0"/>
              </a:spcBef>
              <a:spcAft>
                <a:spcPts val="0"/>
              </a:spcAft>
              <a:buSzPts val="1400"/>
              <a:buChar char="●"/>
            </a:pPr>
            <a:r>
              <a:rPr lang="en-US" sz="1400"/>
              <a:t>General action Items tracking sheet: </a:t>
            </a:r>
            <a:r>
              <a:rPr lang="en-US" sz="1400" u="sng">
                <a:solidFill>
                  <a:schemeClr val="hlink"/>
                </a:solidFill>
                <a:hlinkClick r:id="rId6"/>
              </a:rPr>
              <a:t>https://docs.google.com/spreadsheets/d/1CQK9vK6pHrssCAB1glM9QhZQiUsD6ni9HpDKusIilDs/edit?usp=sharing</a:t>
            </a:r>
            <a:endParaRPr sz="1400"/>
          </a:p>
          <a:p>
            <a:pPr indent="0" lvl="0" marL="457200" rtl="0" algn="l">
              <a:lnSpc>
                <a:spcPct val="150000"/>
              </a:lnSpc>
              <a:spcBef>
                <a:spcPts val="0"/>
              </a:spcBef>
              <a:spcAft>
                <a:spcPts val="0"/>
              </a:spcAft>
              <a:buNone/>
            </a:pPr>
            <a:r>
              <a:t/>
            </a:r>
            <a:endParaRPr sz="1400"/>
          </a:p>
          <a:p>
            <a:pPr indent="0" lvl="0" marL="45720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p:txBody>
      </p:sp>
      <p:sp>
        <p:nvSpPr>
          <p:cNvPr id="180" name="Google Shape;180;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6" name="Google Shape;186;p22"/>
          <p:cNvSpPr txBox="1"/>
          <p:nvPr>
            <p:ph type="title"/>
          </p:nvPr>
        </p:nvSpPr>
        <p:spPr>
          <a:xfrm>
            <a:off x="6740525" y="3005076"/>
            <a:ext cx="5095800" cy="66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600"/>
              <a:t>Progress</a:t>
            </a:r>
            <a:r>
              <a:rPr lang="en-US" sz="2600"/>
              <a:t> Report -July [26 - 30]</a:t>
            </a:r>
            <a:endParaRPr sz="2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2600">
                <a:latin typeface="Nunito"/>
                <a:ea typeface="Nunito"/>
                <a:cs typeface="Nunito"/>
                <a:sym typeface="Nunito"/>
              </a:rPr>
              <a:t>Progress Report Summary - July [26 to 30]</a:t>
            </a:r>
            <a:endParaRPr/>
          </a:p>
        </p:txBody>
      </p:sp>
      <p:sp>
        <p:nvSpPr>
          <p:cNvPr id="193" name="Google Shape;193;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94" name="Google Shape;194;p23"/>
          <p:cNvSpPr txBox="1"/>
          <p:nvPr/>
        </p:nvSpPr>
        <p:spPr>
          <a:xfrm>
            <a:off x="514650" y="1053250"/>
            <a:ext cx="113343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chemeClr val="dk1"/>
              </a:solidFill>
              <a:latin typeface="Nunito"/>
              <a:ea typeface="Nunito"/>
              <a:cs typeface="Nunito"/>
              <a:sym typeface="Nunito"/>
            </a:endParaRPr>
          </a:p>
        </p:txBody>
      </p:sp>
      <p:sp>
        <p:nvSpPr>
          <p:cNvPr id="195" name="Google Shape;195;p23"/>
          <p:cNvSpPr/>
          <p:nvPr/>
        </p:nvSpPr>
        <p:spPr>
          <a:xfrm>
            <a:off x="227900" y="1053250"/>
            <a:ext cx="5594100" cy="5075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t>Week </a:t>
            </a:r>
            <a:r>
              <a:rPr b="1" lang="en-US"/>
              <a:t>Highlights</a:t>
            </a:r>
            <a:r>
              <a:rPr b="1" lang="en-US"/>
              <a:t>:</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US"/>
              <a:t>Modules Migration [By Verts Team]</a:t>
            </a:r>
            <a:endParaRPr b="1"/>
          </a:p>
          <a:p>
            <a:pPr indent="0" lvl="0" marL="0" rtl="0" algn="l">
              <a:spcBef>
                <a:spcPts val="0"/>
              </a:spcBef>
              <a:spcAft>
                <a:spcPts val="0"/>
              </a:spcAft>
              <a:buNone/>
            </a:pPr>
            <a:r>
              <a:rPr b="1" lang="en-US"/>
              <a:t>Saarus:</a:t>
            </a:r>
            <a:endParaRPr b="1"/>
          </a:p>
          <a:p>
            <a:pPr indent="-317500" lvl="0" marL="457200" rtl="0" algn="l">
              <a:spcBef>
                <a:spcPts val="0"/>
              </a:spcBef>
              <a:spcAft>
                <a:spcPts val="0"/>
              </a:spcAft>
              <a:buSzPts val="1400"/>
              <a:buChar char="●"/>
            </a:pPr>
            <a:r>
              <a:rPr lang="en-US"/>
              <a:t>Feature-wise Demo is in Progress. Once done we can consider the milestone as completed.</a:t>
            </a:r>
            <a:endParaRPr/>
          </a:p>
          <a:p>
            <a:pPr indent="-317500" lvl="0" marL="457200" rtl="0" algn="l">
              <a:spcBef>
                <a:spcPts val="0"/>
              </a:spcBef>
              <a:spcAft>
                <a:spcPts val="0"/>
              </a:spcAft>
              <a:buSzPts val="1400"/>
              <a:buChar char="●"/>
            </a:pPr>
            <a:r>
              <a:rPr lang="en-US"/>
              <a:t>Accounting feature demo of migrated version is pending which is lined up for next week.</a:t>
            </a:r>
            <a:endParaRPr/>
          </a:p>
          <a:p>
            <a:pPr indent="-317500" lvl="0" marL="457200" rtl="0" algn="l">
              <a:spcBef>
                <a:spcPts val="0"/>
              </a:spcBef>
              <a:spcAft>
                <a:spcPts val="0"/>
              </a:spcAft>
              <a:buSzPts val="1400"/>
              <a:buChar char="●"/>
            </a:pPr>
            <a:r>
              <a:rPr lang="en-US"/>
              <a:t>Data migration initial basic showcase to Akshay is done, detailed migrated database review is planned.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KNK:</a:t>
            </a:r>
            <a:endParaRPr b="1"/>
          </a:p>
          <a:p>
            <a:pPr indent="-317500" lvl="0" marL="457200" rtl="0" algn="l">
              <a:spcBef>
                <a:spcPts val="0"/>
              </a:spcBef>
              <a:spcAft>
                <a:spcPts val="0"/>
              </a:spcAft>
              <a:buSzPts val="1400"/>
              <a:buChar char="●"/>
            </a:pPr>
            <a:r>
              <a:rPr lang="en-US"/>
              <a:t>Completed the Migration of of KNK Finance Modules and the dependent modules.</a:t>
            </a:r>
            <a:endParaRPr/>
          </a:p>
          <a:p>
            <a:pPr indent="-317500" lvl="0" marL="457200" rtl="0" algn="l">
              <a:spcBef>
                <a:spcPts val="0"/>
              </a:spcBef>
              <a:spcAft>
                <a:spcPts val="0"/>
              </a:spcAft>
              <a:buSzPts val="1400"/>
              <a:buChar char="●"/>
            </a:pPr>
            <a:r>
              <a:rPr lang="en-US"/>
              <a:t>Internal testing is going on from VERTS team as per Atulya’s updates.</a:t>
            </a:r>
            <a:endParaRPr/>
          </a:p>
          <a:p>
            <a:pPr indent="-317500" lvl="0" marL="457200" rtl="0" algn="l">
              <a:spcBef>
                <a:spcPts val="0"/>
              </a:spcBef>
              <a:spcAft>
                <a:spcPts val="0"/>
              </a:spcAft>
              <a:buSzPts val="1400"/>
              <a:buChar char="●"/>
            </a:pPr>
            <a:r>
              <a:rPr lang="en-US"/>
              <a:t>Feature demonstration same on the line like Saarus, will kick start next week for finance modules of KNK.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6" name="Google Shape;196;p23"/>
          <p:cNvSpPr/>
          <p:nvPr/>
        </p:nvSpPr>
        <p:spPr>
          <a:xfrm>
            <a:off x="6139050" y="1053250"/>
            <a:ext cx="5594100" cy="5075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t>Next Week Plan and </a:t>
            </a:r>
            <a:r>
              <a:rPr b="1" lang="en-US"/>
              <a:t>Highlights</a:t>
            </a:r>
            <a:r>
              <a:rPr b="1" lang="en-US"/>
              <a:t>: [August 02-06]</a:t>
            </a:r>
            <a:endParaRPr b="1"/>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US">
                <a:solidFill>
                  <a:schemeClr val="dk1"/>
                </a:solidFill>
              </a:rPr>
              <a:t>Modules Migration [By Verts Team]</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Saarus:</a:t>
            </a:r>
            <a:endParaRPr b="1">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Complete the demo of Saarus finance features of migrated modules.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Data migration detailed review sessions to start Tuesday onward.</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UAT server to be setup for Saarus instance where KOKO team to start test run.</a:t>
            </a:r>
            <a:endParaRPr>
              <a:solidFill>
                <a:schemeClr val="dk1"/>
              </a:solidFill>
            </a:endParaRPr>
          </a:p>
          <a:p>
            <a:pPr indent="0" lvl="0" marL="0" rtl="0" algn="l">
              <a:spcBef>
                <a:spcPts val="0"/>
              </a:spcBef>
              <a:spcAft>
                <a:spcPts val="0"/>
              </a:spcAft>
              <a:buNone/>
            </a:pPr>
            <a:r>
              <a:rPr b="1" lang="en-US">
                <a:solidFill>
                  <a:schemeClr val="dk1"/>
                </a:solidFill>
              </a:rPr>
              <a:t>KNK:</a:t>
            </a:r>
            <a:endParaRPr b="1">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Start the demo for the KNK Finance feature.</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Review of dependent modules other than finance is expected to start later next week.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Progress Analysis</a:t>
            </a:r>
            <a:endParaRPr/>
          </a:p>
        </p:txBody>
      </p:sp>
      <p:sp>
        <p:nvSpPr>
          <p:cNvPr id="203" name="Google Shape;203;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04" name="Google Shape;204;p24"/>
          <p:cNvSpPr txBox="1"/>
          <p:nvPr/>
        </p:nvSpPr>
        <p:spPr>
          <a:xfrm>
            <a:off x="155600" y="1053250"/>
            <a:ext cx="498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Nunito SemiBold"/>
                <a:ea typeface="Nunito SemiBold"/>
                <a:cs typeface="Nunito SemiBold"/>
                <a:sym typeface="Nunito SemiBold"/>
              </a:rPr>
              <a:t>Saarus Code Migration Status</a:t>
            </a:r>
            <a:endParaRPr>
              <a:latin typeface="Nunito SemiBold"/>
              <a:ea typeface="Nunito SemiBold"/>
              <a:cs typeface="Nunito SemiBold"/>
              <a:sym typeface="Nunito SemiBold"/>
            </a:endParaRPr>
          </a:p>
        </p:txBody>
      </p:sp>
      <p:pic>
        <p:nvPicPr>
          <p:cNvPr id="205" name="Google Shape;205;p24" title="Points scored"/>
          <p:cNvPicPr preferRelativeResize="0"/>
          <p:nvPr/>
        </p:nvPicPr>
        <p:blipFill>
          <a:blip r:embed="rId3">
            <a:alphaModFix/>
          </a:blip>
          <a:stretch>
            <a:fillRect/>
          </a:stretch>
        </p:blipFill>
        <p:spPr>
          <a:xfrm>
            <a:off x="152400" y="1605850"/>
            <a:ext cx="5534976" cy="4077500"/>
          </a:xfrm>
          <a:prstGeom prst="rect">
            <a:avLst/>
          </a:prstGeom>
          <a:noFill/>
          <a:ln>
            <a:noFill/>
          </a:ln>
        </p:spPr>
      </p:pic>
      <p:pic>
        <p:nvPicPr>
          <p:cNvPr id="206" name="Google Shape;206;p24" title="Points scored"/>
          <p:cNvPicPr preferRelativeResize="0"/>
          <p:nvPr/>
        </p:nvPicPr>
        <p:blipFill>
          <a:blip r:embed="rId4">
            <a:alphaModFix/>
          </a:blip>
          <a:stretch>
            <a:fillRect/>
          </a:stretch>
        </p:blipFill>
        <p:spPr>
          <a:xfrm>
            <a:off x="6274875" y="1605850"/>
            <a:ext cx="5317425" cy="4077500"/>
          </a:xfrm>
          <a:prstGeom prst="rect">
            <a:avLst/>
          </a:prstGeom>
          <a:noFill/>
          <a:ln>
            <a:noFill/>
          </a:ln>
        </p:spPr>
      </p:pic>
      <p:sp>
        <p:nvSpPr>
          <p:cNvPr id="207" name="Google Shape;207;p24"/>
          <p:cNvSpPr txBox="1"/>
          <p:nvPr/>
        </p:nvSpPr>
        <p:spPr>
          <a:xfrm>
            <a:off x="6340025" y="1052650"/>
            <a:ext cx="531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KNK Code Migration Status</a:t>
            </a:r>
            <a:endParaRPr>
              <a:latin typeface="Nunito SemiBold"/>
              <a:ea typeface="Nunito SemiBold"/>
              <a:cs typeface="Nunito SemiBold"/>
              <a:sym typeface="Nunit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Risks and Issue</a:t>
            </a:r>
            <a:endParaRPr/>
          </a:p>
        </p:txBody>
      </p:sp>
      <p:sp>
        <p:nvSpPr>
          <p:cNvPr id="214" name="Google Shape;214;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15" name="Google Shape;215;p25"/>
          <p:cNvSpPr txBox="1"/>
          <p:nvPr/>
        </p:nvSpPr>
        <p:spPr>
          <a:xfrm>
            <a:off x="514650" y="1053250"/>
            <a:ext cx="113343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Nunito SemiBold"/>
              <a:buChar char="●"/>
            </a:pPr>
            <a:r>
              <a:rPr lang="en-US" sz="1600">
                <a:latin typeface="Nunito SemiBold"/>
                <a:ea typeface="Nunito SemiBold"/>
                <a:cs typeface="Nunito SemiBold"/>
                <a:sym typeface="Nunito SemiBold"/>
              </a:rPr>
              <a:t>Considerable delay in the milestone in the project deadline. </a:t>
            </a:r>
            <a:endParaRPr sz="16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Char char="●"/>
            </a:pPr>
            <a:r>
              <a:rPr lang="en-US" sz="1600">
                <a:latin typeface="Nunito SemiBold"/>
                <a:ea typeface="Nunito SemiBold"/>
                <a:cs typeface="Nunito SemiBold"/>
                <a:sym typeface="Nunito SemiBold"/>
              </a:rPr>
              <a:t>Parallel project execution is not happening as Verts promised at the time of agreement. As we have not seen any logical progress on KNK side in couple of weeks.</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200">
              <a:latin typeface="Nunito SemiBold"/>
              <a:ea typeface="Nunito SemiBold"/>
              <a:cs typeface="Nunito SemiBold"/>
              <a:sym typeface="Nunit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idx="1" type="subTitle"/>
          </p:nvPr>
        </p:nvSpPr>
        <p:spPr>
          <a:xfrm>
            <a:off x="6446899" y="1980325"/>
            <a:ext cx="53217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Font typeface="Arial"/>
              <a:buNone/>
            </a:pPr>
            <a:r>
              <a:rPr lang="en-US" sz="2400"/>
              <a:t>Madhav Agarwal / Siddique Momin</a:t>
            </a:r>
            <a:endParaRPr sz="2400"/>
          </a:p>
          <a:p>
            <a:pPr indent="0" lvl="0" marL="0" rtl="0" algn="l">
              <a:spcBef>
                <a:spcPts val="0"/>
              </a:spcBef>
              <a:spcAft>
                <a:spcPts val="0"/>
              </a:spcAft>
              <a:buClr>
                <a:schemeClr val="dk1"/>
              </a:buClr>
              <a:buSzPts val="2400"/>
              <a:buFont typeface="Arial"/>
              <a:buNone/>
            </a:pPr>
            <a:r>
              <a:rPr lang="en-US" sz="1500" u="sng">
                <a:solidFill>
                  <a:schemeClr val="hlink"/>
                </a:solidFill>
                <a:hlinkClick r:id="rId3"/>
              </a:rPr>
              <a:t>m.agarwal@kokonetworks.com</a:t>
            </a:r>
            <a:r>
              <a:rPr lang="en-US" sz="1500"/>
              <a:t> , </a:t>
            </a:r>
            <a:r>
              <a:rPr lang="en-US" sz="1500" u="sng">
                <a:solidFill>
                  <a:schemeClr val="hlink"/>
                </a:solidFill>
                <a:hlinkClick r:id="rId4"/>
              </a:rPr>
              <a:t>s.momin@kokonetworks.com</a:t>
            </a:r>
            <a:endParaRPr sz="1500"/>
          </a:p>
          <a:p>
            <a:pPr indent="0" lvl="0" marL="0" rtl="0" algn="l">
              <a:spcBef>
                <a:spcPts val="10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